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58" r:id="rId5"/>
    <p:sldId id="260" r:id="rId6"/>
    <p:sldId id="257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67" r:id="rId1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5" autoAdjust="0"/>
    <p:restoredTop sz="94660"/>
  </p:normalViewPr>
  <p:slideViewPr>
    <p:cSldViewPr snapToGrid="0">
      <p:cViewPr varScale="1">
        <p:scale>
          <a:sx n="62" d="100"/>
          <a:sy n="62" d="100"/>
        </p:scale>
        <p:origin x="28" y="4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19E38-FEB1-4186-9C00-DD10408EBC0D}" type="datetimeFigureOut">
              <a:rPr lang="zh-TW" altLang="en-US" smtClean="0"/>
              <a:t>2016/1/18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D2B6-CC78-4BCE-BCA4-C07928FF4B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9367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19E38-FEB1-4186-9C00-DD10408EBC0D}" type="datetimeFigureOut">
              <a:rPr lang="zh-TW" altLang="en-US" smtClean="0"/>
              <a:t>2016/1/18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D2B6-CC78-4BCE-BCA4-C07928FF4B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9159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19E38-FEB1-4186-9C00-DD10408EBC0D}" type="datetimeFigureOut">
              <a:rPr lang="zh-TW" altLang="en-US" smtClean="0"/>
              <a:t>2016/1/18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D2B6-CC78-4BCE-BCA4-C07928FF4B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27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19E38-FEB1-4186-9C00-DD10408EBC0D}" type="datetimeFigureOut">
              <a:rPr lang="zh-TW" altLang="en-US" smtClean="0"/>
              <a:t>2016/1/18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D2B6-CC78-4BCE-BCA4-C07928FF4B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7034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19E38-FEB1-4186-9C00-DD10408EBC0D}" type="datetimeFigureOut">
              <a:rPr lang="zh-TW" altLang="en-US" smtClean="0"/>
              <a:t>2016/1/18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D2B6-CC78-4BCE-BCA4-C07928FF4B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5445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19E38-FEB1-4186-9C00-DD10408EBC0D}" type="datetimeFigureOut">
              <a:rPr lang="zh-TW" altLang="en-US" smtClean="0"/>
              <a:t>2016/1/18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D2B6-CC78-4BCE-BCA4-C07928FF4B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1931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19E38-FEB1-4186-9C00-DD10408EBC0D}" type="datetimeFigureOut">
              <a:rPr lang="zh-TW" altLang="en-US" smtClean="0"/>
              <a:t>2016/1/18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D2B6-CC78-4BCE-BCA4-C07928FF4B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0816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19E38-FEB1-4186-9C00-DD10408EBC0D}" type="datetimeFigureOut">
              <a:rPr lang="zh-TW" altLang="en-US" smtClean="0"/>
              <a:t>2016/1/18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D2B6-CC78-4BCE-BCA4-C07928FF4B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3759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19E38-FEB1-4186-9C00-DD10408EBC0D}" type="datetimeFigureOut">
              <a:rPr lang="zh-TW" altLang="en-US" smtClean="0"/>
              <a:t>2016/1/18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D2B6-CC78-4BCE-BCA4-C07928FF4B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6363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19E38-FEB1-4186-9C00-DD10408EBC0D}" type="datetimeFigureOut">
              <a:rPr lang="zh-TW" altLang="en-US" smtClean="0"/>
              <a:t>2016/1/18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D2B6-CC78-4BCE-BCA4-C07928FF4B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1560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19E38-FEB1-4186-9C00-DD10408EBC0D}" type="datetimeFigureOut">
              <a:rPr lang="zh-TW" altLang="en-US" smtClean="0"/>
              <a:t>2016/1/18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D2B6-CC78-4BCE-BCA4-C07928FF4B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0880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19E38-FEB1-4186-9C00-DD10408EBC0D}" type="datetimeFigureOut">
              <a:rPr lang="zh-TW" altLang="en-US" smtClean="0"/>
              <a:t>2016/1/18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8D2B6-CC78-4BCE-BCA4-C07928FF4B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8477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://leisure.asia.edu.tw/bin/home.php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hyperlink" Target="https://www.facebook.com/ComeTrueCoffee.WatertoAfrica/videos/vb.671183873017799/695110567291796/?type=3&amp;theater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5568" y="834687"/>
            <a:ext cx="9900863" cy="1261241"/>
          </a:xfrm>
        </p:spPr>
        <p:txBody>
          <a:bodyPr>
            <a:normAutofit fontScale="90000"/>
          </a:bodyPr>
          <a:lstStyle/>
          <a:p>
            <a:r>
              <a:rPr lang="zh-TW" altLang="zh-TW" b="1" dirty="0"/>
              <a:t>休憩系咖啡達人創業學</a:t>
            </a:r>
            <a:r>
              <a:rPr lang="zh-TW" altLang="zh-TW" b="1" dirty="0" smtClean="0"/>
              <a:t>程</a:t>
            </a:r>
            <a:r>
              <a:rPr lang="zh-TW" altLang="en-US" b="1" dirty="0" smtClean="0"/>
              <a:t>說明會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581490"/>
            <a:ext cx="9144000" cy="1655762"/>
          </a:xfrm>
        </p:spPr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4294" y="2670777"/>
            <a:ext cx="5650428" cy="3477187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4767209" y="6353481"/>
            <a:ext cx="34110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b="1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2016/01/08  12:30-13:00</a:t>
            </a:r>
            <a:endParaRPr lang="zh-TW" altLang="en-US" b="1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2099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4174732" y="1119883"/>
            <a:ext cx="39041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>
                <a:latin typeface="標楷體" panose="03000509000000000000" pitchFamily="65" charset="-120"/>
                <a:ea typeface="標楷體" panose="03000509000000000000" pitchFamily="65" charset="-120"/>
              </a:rPr>
              <a:t>緣</a:t>
            </a:r>
            <a:r>
              <a:rPr lang="zh-TW" altLang="en-US" sz="8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起</a:t>
            </a:r>
            <a:endParaRPr lang="zh-TW" altLang="en-US" sz="8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5236" y="2737367"/>
            <a:ext cx="6210300" cy="187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06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919" y="1383746"/>
            <a:ext cx="7620000" cy="5076825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2702103" y="493160"/>
            <a:ext cx="7202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幕後推手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－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由鉅建設董事長林嘉琪女士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62906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978" y="0"/>
            <a:ext cx="79412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050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174661" y="5435029"/>
            <a:ext cx="38733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2015/10/27</a:t>
            </a:r>
          </a:p>
          <a:p>
            <a:r>
              <a:rPr lang="zh-TW" altLang="en-US" sz="32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成真社會企業拜訪</a:t>
            </a:r>
            <a:endParaRPr lang="zh-TW" altLang="en-US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85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8530" y="5606956"/>
            <a:ext cx="2659876" cy="1251043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202" y="5691883"/>
            <a:ext cx="1041995" cy="104199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9427" y="467866"/>
            <a:ext cx="10515600" cy="1325563"/>
          </a:xfrm>
        </p:spPr>
        <p:txBody>
          <a:bodyPr/>
          <a:lstStyle/>
          <a:p>
            <a:r>
              <a:rPr lang="zh-TW" altLang="en-US" b="1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休憩系咖啡達人創業講座</a:t>
            </a:r>
            <a:r>
              <a:rPr lang="zh-TW" altLang="en-US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solidFill>
                <a:schemeClr val="accent2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1894" y="2133849"/>
            <a:ext cx="10515600" cy="4351338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zh-TW" altLang="en-US" dirty="0" smtClean="0"/>
              <a:t>　　</a:t>
            </a:r>
            <a:r>
              <a:rPr lang="zh-TW" altLang="en-US" sz="2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本課程由王品集團董事同時為成真社會企業有限公司</a:t>
            </a:r>
            <a:r>
              <a:rPr lang="en-US" altLang="zh-TW" sz="2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(Come true)</a:t>
            </a:r>
            <a:r>
              <a:rPr lang="zh-TW" altLang="en-US" sz="2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董事長王國雄先生親自規劃，希望藉由系統化的知識建立與實作課程，培養學生具備專業的咖啡鑑賞、杯測、手作及營運管理的能力。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zh-TW" altLang="en-US" sz="2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　</a:t>
            </a:r>
            <a:r>
              <a:rPr lang="zh-TW" altLang="en-US" sz="2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　專業的授課團隊除了王品創業獅王</a:t>
            </a:r>
            <a:r>
              <a:rPr lang="en-US" altLang="zh-TW" sz="2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—</a:t>
            </a:r>
            <a:r>
              <a:rPr lang="zh-TW" altLang="en-US" sz="2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王國雄董事長外，並邀請</a:t>
            </a:r>
            <a:r>
              <a:rPr lang="en-US" altLang="zh-TW" sz="2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2014</a:t>
            </a:r>
            <a:r>
              <a:rPr lang="zh-TW" altLang="en-US" sz="2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WCE</a:t>
            </a:r>
            <a:r>
              <a:rPr lang="zh-TW" altLang="en-US" sz="2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世界咖啡杯測冠軍劉邦禹老師、亞洲咖啡大師冠軍莊宏彰老師、前王品牛排副總經理周光禹老師親自授課，搭配休憩系專業的師資團隊，讓學生由認識咖啡豆開始，進而了解創業與營運的專業知能，培養未來就業與創業的雙元能力。</a:t>
            </a:r>
          </a:p>
          <a:p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5611" y="208069"/>
            <a:ext cx="2919416" cy="1455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8530" y="5606956"/>
            <a:ext cx="2659876" cy="1251043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202" y="5691883"/>
            <a:ext cx="1041995" cy="104199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9427" y="467866"/>
            <a:ext cx="10515600" cy="1325563"/>
          </a:xfrm>
        </p:spPr>
        <p:txBody>
          <a:bodyPr/>
          <a:lstStyle/>
          <a:p>
            <a:r>
              <a:rPr lang="en-US" altLang="zh-TW" b="1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ABOUT </a:t>
            </a:r>
            <a:r>
              <a:rPr lang="zh-TW" altLang="en-US" b="1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成真咖啡</a:t>
            </a:r>
            <a:r>
              <a:rPr lang="zh-TW" altLang="en-US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solidFill>
                <a:schemeClr val="accent2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2169" y="1793429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創辦人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王國雄第二次創業，決定以回饋社會與公益為公司經營目的，藉由社會企業：一個用商業模式來解決某一個社會或環境問題的組織，創造一個新形態的公益平台。</a:t>
            </a:r>
          </a:p>
          <a:p>
            <a:pPr marL="0" indent="0">
              <a:buNone/>
            </a:pP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成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真社會企業的成立宗旨</a:t>
            </a:r>
          </a:p>
          <a:p>
            <a:pPr lvl="0"/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讓企業能自給自足，並有餘力回饋社會，成為台灣社會企業的典範</a:t>
            </a:r>
          </a:p>
          <a:p>
            <a:pPr lvl="0"/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獲利的</a:t>
            </a:r>
            <a:r>
              <a:rPr lang="en-U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50%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回饋於世界展望會的非洲掘井淨水計畫，培育與訓練未來對台灣咖啡業界有幫助的咖啡種子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透過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成真社會企業的創立，實踐對社會回饋並且夢想成真，進而讓回饋的對象，獲得社會的關懷產生動力，讓其自己的人生也能夢想成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真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5611" y="208069"/>
            <a:ext cx="2919416" cy="1455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754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8530" y="5606956"/>
            <a:ext cx="2659876" cy="1251043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202" y="5691883"/>
            <a:ext cx="1041995" cy="104199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64231" y="467866"/>
            <a:ext cx="9960796" cy="1325563"/>
          </a:xfrm>
        </p:spPr>
        <p:txBody>
          <a:bodyPr/>
          <a:lstStyle/>
          <a:p>
            <a:r>
              <a:rPr lang="zh-TW" altLang="en-US" b="1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王國雄董事長</a:t>
            </a:r>
            <a:r>
              <a:rPr lang="zh-TW" altLang="en-US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solidFill>
                <a:schemeClr val="accent2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>
          <a:xfrm>
            <a:off x="1064231" y="1737510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zh-TW" altLang="en-US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現職</a:t>
            </a:r>
            <a:r>
              <a:rPr lang="zh-TW" altLang="en-US" b="1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成真社會企業有限公司 董事長 </a:t>
            </a:r>
          </a:p>
          <a:p>
            <a:pPr marL="0" indent="0">
              <a:buNone/>
            </a:pP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　　　王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品餐飲</a:t>
            </a: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股</a:t>
            </a: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公司 董 事 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曾</a:t>
            </a:r>
            <a:r>
              <a:rPr lang="zh-TW" altLang="en-US" b="1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任 </a:t>
            </a:r>
          </a:p>
          <a:p>
            <a:pPr marL="0" indent="0">
              <a:buNone/>
            </a:pP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 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王品餐飲</a:t>
            </a: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股</a:t>
            </a: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公司副董事長兼總經理 </a:t>
            </a:r>
          </a:p>
          <a:p>
            <a:pPr marL="0" indent="0">
              <a:buNone/>
            </a:pP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 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曼咖啡總經理 </a:t>
            </a:r>
          </a:p>
          <a:p>
            <a:pPr marL="0" indent="0">
              <a:buNone/>
            </a:pP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 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舒果新米蘭蔬食料理總經理 </a:t>
            </a:r>
          </a:p>
          <a:p>
            <a:pPr marL="0" indent="0">
              <a:buNone/>
            </a:pP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 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藝奇懷石創作料理總經理 </a:t>
            </a:r>
          </a:p>
          <a:p>
            <a:pPr marL="0" indent="0">
              <a:buNone/>
            </a:pP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5. 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陶板屋日式創作料理總經理 </a:t>
            </a:r>
          </a:p>
          <a:p>
            <a:pPr marL="0" indent="0">
              <a:buNone/>
            </a:pP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6. 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安侯協會計師事務所資深經理 </a:t>
            </a:r>
          </a:p>
          <a:p>
            <a:pPr marL="0" indent="0">
              <a:buNone/>
            </a:pPr>
            <a:endParaRPr lang="zh-TW" altLang="en-US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6838" y="467866"/>
            <a:ext cx="2687553" cy="3657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8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8530" y="5606956"/>
            <a:ext cx="2659876" cy="1251043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202" y="5691883"/>
            <a:ext cx="1041995" cy="104199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64231" y="467866"/>
            <a:ext cx="9960796" cy="1325563"/>
          </a:xfrm>
        </p:spPr>
        <p:txBody>
          <a:bodyPr/>
          <a:lstStyle/>
          <a:p>
            <a:r>
              <a:rPr lang="zh-TW" altLang="en-US" b="1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莊宏彰老師</a:t>
            </a:r>
            <a:r>
              <a:rPr lang="zh-TW" altLang="en-US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solidFill>
                <a:schemeClr val="accent2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7023" y="667820"/>
            <a:ext cx="2905033" cy="4352996"/>
          </a:xfrm>
          <a:prstGeom prst="rect">
            <a:avLst/>
          </a:prstGeom>
        </p:spPr>
      </p:pic>
      <p:sp>
        <p:nvSpPr>
          <p:cNvPr id="10" name="內容版面配置區 5"/>
          <p:cNvSpPr>
            <a:spLocks noGrp="1"/>
          </p:cNvSpPr>
          <p:nvPr>
            <p:ph idx="1"/>
          </p:nvPr>
        </p:nvSpPr>
        <p:spPr>
          <a:xfrm>
            <a:off x="951215" y="1793429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2010 Asia Barista Championship</a:t>
            </a:r>
          </a:p>
          <a:p>
            <a:pPr marL="0" indent="0">
              <a:buNone/>
            </a:pP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亞洲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義式與創意咖啡 雙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冠軍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華人首位義式咖啡國際賽冠軍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</a:pP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2009 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台灣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咖啡師比賽 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亞軍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2008-2009 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台北咖啡節創意咖啡 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冠軍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2010-2012 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連三年台灣咖啡大賽 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主持人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2011-2012 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台灣咖啡大師賽台灣區 冠軍教練</a:t>
            </a:r>
            <a:endParaRPr lang="zh-TW" alt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111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8530" y="5606956"/>
            <a:ext cx="2659876" cy="1251043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202" y="5691883"/>
            <a:ext cx="1041995" cy="104199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14909" y="106670"/>
            <a:ext cx="9960796" cy="1325563"/>
          </a:xfrm>
        </p:spPr>
        <p:txBody>
          <a:bodyPr>
            <a:normAutofit/>
          </a:bodyPr>
          <a:lstStyle/>
          <a:p>
            <a:r>
              <a:rPr lang="zh-TW" altLang="en-US" b="1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劉邦禹老師</a:t>
            </a:r>
            <a:endParaRPr lang="zh-TW" altLang="en-US" b="1" dirty="0">
              <a:solidFill>
                <a:schemeClr val="accent2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" name="圖片 5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7409" y="786294"/>
            <a:ext cx="2400300" cy="3600450"/>
          </a:xfrm>
          <a:prstGeom prst="rect">
            <a:avLst/>
          </a:prstGeom>
        </p:spPr>
      </p:pic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6574408"/>
              </p:ext>
            </p:extLst>
          </p:nvPr>
        </p:nvGraphicFramePr>
        <p:xfrm>
          <a:off x="1359197" y="1556354"/>
          <a:ext cx="8158977" cy="5301645"/>
        </p:xfrm>
        <a:graphic>
          <a:graphicData uri="http://schemas.openxmlformats.org/drawingml/2006/table">
            <a:tbl>
              <a:tblPr firstRow="1" firstCol="1" bandRow="1"/>
              <a:tblGrid>
                <a:gridCol w="748178"/>
                <a:gridCol w="7410799"/>
              </a:tblGrid>
              <a:tr h="353443">
                <a:tc rowSpan="11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經歷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2014 WCE</a:t>
                      </a: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華人首位世界杯測師冠軍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534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2015 WCE</a:t>
                      </a: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世界咖啡沖煮大賽台灣區</a:t>
                      </a: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TBRC </a:t>
                      </a: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評審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534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2015 WCE</a:t>
                      </a: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世界咖啡沖煮大賽中國區</a:t>
                      </a: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CBRC </a:t>
                      </a: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主審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534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2015 WCE</a:t>
                      </a: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世界咖啡烘焙大賽台灣區</a:t>
                      </a: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TCRC </a:t>
                      </a: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評審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534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2015 WAC</a:t>
                      </a: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世界愛樂壓大賽台灣區</a:t>
                      </a: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TAC </a:t>
                      </a: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主審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534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2014 WCE</a:t>
                      </a: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世界咖啡杯測師大賽</a:t>
                      </a: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WCTC </a:t>
                      </a: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世界冠軍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534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2014 WCE</a:t>
                      </a: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世界咖啡師大賽台灣選拔賽</a:t>
                      </a: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TBC </a:t>
                      </a: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感官評審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534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2014 WCE</a:t>
                      </a: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世界咖啡烘焙大賽台灣區</a:t>
                      </a: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TCRC </a:t>
                      </a: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評審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534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2014 WCE</a:t>
                      </a: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世界咖啡杯測師大賽台灣區</a:t>
                      </a: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TCTC </a:t>
                      </a: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冠軍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534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2014 </a:t>
                      </a: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台灣生豆評鑑 品鑑評審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534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2013 </a:t>
                      </a: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台灣生豆評鑑示範賽 品鑑評審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53443">
                <a:tc rowSpan="4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20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證照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CQI Licensed R Grader Certificate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534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SCAA Certified Lead Instructor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534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SCAA RGA Level 1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534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CQI Licensed Q Grader Certificate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210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8530" y="5606956"/>
            <a:ext cx="2659876" cy="1251043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202" y="5691883"/>
            <a:ext cx="1041995" cy="104199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64231" y="467866"/>
            <a:ext cx="9960796" cy="1325563"/>
          </a:xfrm>
        </p:spPr>
        <p:txBody>
          <a:bodyPr/>
          <a:lstStyle/>
          <a:p>
            <a:r>
              <a:rPr lang="zh-TW" altLang="zh-TW" b="1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周光禹</a:t>
            </a:r>
            <a:r>
              <a:rPr lang="en-US" altLang="zh-TW" b="1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b="1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副總經理</a:t>
            </a:r>
            <a:r>
              <a:rPr lang="zh-TW" altLang="en-US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solidFill>
                <a:schemeClr val="accent2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58055" y="2024187"/>
            <a:ext cx="8131140" cy="2544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TW" altLang="en-US" sz="28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曾任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王</a:t>
            </a: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品集團：副總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經理  </a:t>
            </a: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原燒</a:t>
            </a: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聚</a:t>
            </a: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曼咖啡</a:t>
            </a: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王品</a:t>
            </a: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en-US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(9</a:t>
            </a: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必</a:t>
            </a: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勝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客    ：</a:t>
            </a: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營運總監   </a:t>
            </a:r>
            <a:r>
              <a:rPr lang="en-US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(12</a:t>
            </a: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漢堡王    ：</a:t>
            </a: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營運處長   </a:t>
            </a:r>
            <a:r>
              <a:rPr lang="en-US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(4</a:t>
            </a: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溫</a:t>
            </a: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娣漢堡：區經理   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59064" y="237108"/>
            <a:ext cx="3141763" cy="282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66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8530" y="5606956"/>
            <a:ext cx="2659876" cy="1251043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202" y="5691883"/>
            <a:ext cx="1041995" cy="1041995"/>
          </a:xfrm>
          <a:prstGeom prst="rect">
            <a:avLst/>
          </a:prstGeom>
        </p:spPr>
      </p:pic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051996"/>
              </p:ext>
            </p:extLst>
          </p:nvPr>
        </p:nvGraphicFramePr>
        <p:xfrm>
          <a:off x="1212351" y="750018"/>
          <a:ext cx="9085365" cy="5641831"/>
        </p:xfrm>
        <a:graphic>
          <a:graphicData uri="http://schemas.openxmlformats.org/drawingml/2006/table">
            <a:tbl>
              <a:tblPr firstRow="1" firstCol="1" bandRow="1">
                <a:tableStyleId>{B301B821-A1FF-4177-AEE7-76D212191A09}</a:tableStyleId>
              </a:tblPr>
              <a:tblGrid>
                <a:gridCol w="3031170"/>
                <a:gridCol w="3256614"/>
                <a:gridCol w="1736333"/>
                <a:gridCol w="1061248"/>
              </a:tblGrid>
              <a:tr h="2301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課程主題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課程內容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授課教師</a:t>
                      </a:r>
                      <a:endParaRPr lang="zh-TW" sz="2000" b="1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時數</a:t>
                      </a:r>
                      <a:endParaRPr lang="zh-TW" sz="2000" b="1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301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知識課程</a:t>
                      </a:r>
                      <a:endParaRPr lang="zh-TW" sz="20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2000" b="1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2000" b="1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60231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98755" algn="l"/>
                        </a:tabLst>
                      </a:pPr>
                      <a:r>
                        <a:rPr lang="zh-TW" sz="2000" kern="8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咖啡履歷</a:t>
                      </a:r>
                      <a:endParaRPr lang="zh-TW" sz="2000" b="1" kern="8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咖啡品種、產地、處理法、咖啡品質與風味、杯測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劉邦禹老師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sz="20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小時</a:t>
                      </a:r>
                    </a:p>
                  </a:txBody>
                  <a:tcPr marL="68580" marR="68580" marT="0" marB="0"/>
                </a:tc>
              </a:tr>
              <a:tr h="230115">
                <a:tc>
                  <a:txBody>
                    <a:bodyPr/>
                    <a:lstStyle/>
                    <a:p>
                      <a:pPr marL="108585" indent="-90170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咖啡技術課程</a:t>
                      </a:r>
                      <a:endParaRPr lang="zh-TW" sz="20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2000" b="1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30115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198755" algn="l"/>
                        </a:tabLst>
                      </a:pPr>
                      <a:r>
                        <a:rPr lang="en-US" alt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TW" altLang="en-US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義式</a:t>
                      </a:r>
                      <a:r>
                        <a:rPr lang="zh-TW" sz="2000" kern="8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咖啡 </a:t>
                      </a:r>
                      <a:r>
                        <a:rPr lang="en-US" sz="2000" kern="8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(1)</a:t>
                      </a:r>
                      <a:endParaRPr lang="zh-TW" sz="2000" b="1" kern="8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濃縮咖啡萃取、發泡與融合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莊宏彰老師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小時</a:t>
                      </a:r>
                    </a:p>
                  </a:txBody>
                  <a:tcPr marL="68580" marR="68580" marT="0" marB="0"/>
                </a:tc>
              </a:tr>
              <a:tr h="230115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198755" algn="l"/>
                        </a:tabLst>
                      </a:pPr>
                      <a:r>
                        <a:rPr lang="en-US" alt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zh-TW" altLang="en-US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義式</a:t>
                      </a:r>
                      <a:r>
                        <a:rPr lang="zh-TW" sz="2000" kern="8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咖啡 </a:t>
                      </a:r>
                      <a:r>
                        <a:rPr lang="en-US" sz="2000" kern="8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(2)</a:t>
                      </a:r>
                      <a:endParaRPr lang="zh-TW" sz="2000" b="1" kern="8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混合式咖啡、拉花技法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莊宏彰老師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小時</a:t>
                      </a:r>
                    </a:p>
                  </a:txBody>
                  <a:tcPr marL="68580" marR="68580" marT="0" marB="0"/>
                </a:tc>
              </a:tr>
              <a:tr h="230115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198755" algn="l"/>
                        </a:tabLst>
                      </a:pPr>
                      <a:r>
                        <a:rPr lang="en-US" alt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lang="zh-TW" altLang="en-US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單</a:t>
                      </a:r>
                      <a:r>
                        <a:rPr lang="zh-TW" sz="2000" kern="8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品咖啡</a:t>
                      </a:r>
                      <a:endParaRPr lang="zh-TW" sz="2000" b="1" kern="8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沖煮變因與咖啡沖煮方式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莊宏彰老師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小時</a:t>
                      </a:r>
                    </a:p>
                  </a:txBody>
                  <a:tcPr marL="68580" marR="68580" marT="0" marB="0"/>
                </a:tc>
              </a:tr>
              <a:tr h="230115">
                <a:tc>
                  <a:txBody>
                    <a:bodyPr/>
                    <a:lstStyle/>
                    <a:p>
                      <a:pPr marL="108585" indent="-90170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管理課程</a:t>
                      </a:r>
                      <a:endParaRPr lang="zh-TW" sz="20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30115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198755" algn="l"/>
                        </a:tabLst>
                      </a:pPr>
                      <a:r>
                        <a:rPr lang="en-US" alt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5.</a:t>
                      </a:r>
                      <a:r>
                        <a:rPr lang="zh-TW" altLang="en-US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營運</a:t>
                      </a:r>
                      <a:r>
                        <a:rPr lang="zh-TW" sz="2000" kern="8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管理</a:t>
                      </a:r>
                      <a:endParaRPr lang="zh-TW" sz="2000" b="1" kern="8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2000" b="1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周光禹老師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小時</a:t>
                      </a:r>
                    </a:p>
                  </a:txBody>
                  <a:tcPr marL="68580" marR="68580" marT="0" marB="0"/>
                </a:tc>
              </a:tr>
              <a:tr h="230115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198755" algn="l"/>
                        </a:tabLst>
                      </a:pPr>
                      <a:r>
                        <a:rPr lang="en-US" alt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</a:t>
                      </a:r>
                      <a:r>
                        <a:rPr lang="zh-TW" altLang="en-US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店面</a:t>
                      </a:r>
                      <a:r>
                        <a:rPr lang="zh-TW" sz="2000" kern="8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氣氛與體驗營造</a:t>
                      </a:r>
                      <a:endParaRPr lang="zh-TW" sz="2000" b="1" kern="8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2000" b="1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周光禹老師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小時</a:t>
                      </a:r>
                    </a:p>
                  </a:txBody>
                  <a:tcPr marL="68580" marR="68580" marT="0" marB="0"/>
                </a:tc>
              </a:tr>
              <a:tr h="460231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198755" algn="l"/>
                        </a:tabLst>
                      </a:pPr>
                      <a:r>
                        <a:rPr lang="en-US" alt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7.</a:t>
                      </a:r>
                      <a:r>
                        <a:rPr lang="zh-TW" altLang="en-US" sz="2000" kern="80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zh-TW" sz="2000" kern="80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店面</a:t>
                      </a:r>
                      <a:r>
                        <a:rPr lang="zh-TW" sz="2000" kern="8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動線與環境規劃</a:t>
                      </a:r>
                      <a:endParaRPr lang="zh-TW" sz="2000" b="1" kern="8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李元榮老師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小時</a:t>
                      </a:r>
                    </a:p>
                  </a:txBody>
                  <a:tcPr marL="68580" marR="68580" marT="0" marB="0" anchor="ctr"/>
                </a:tc>
              </a:tr>
              <a:tr h="230115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198755" algn="l"/>
                        </a:tabLst>
                      </a:pPr>
                      <a:r>
                        <a:rPr lang="en-US" alt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8.</a:t>
                      </a:r>
                      <a:r>
                        <a:rPr lang="zh-TW" altLang="en-US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品牌</a:t>
                      </a:r>
                      <a:r>
                        <a:rPr lang="zh-TW" sz="2000" kern="8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管理</a:t>
                      </a:r>
                      <a:r>
                        <a:rPr lang="en-US" sz="2000" kern="8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(1)</a:t>
                      </a:r>
                      <a:endParaRPr lang="zh-TW" sz="2000" b="1" kern="8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2000" b="1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王國雄董事長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小時</a:t>
                      </a:r>
                    </a:p>
                  </a:txBody>
                  <a:tcPr marL="68580" marR="68580" marT="0" marB="0"/>
                </a:tc>
              </a:tr>
              <a:tr h="230115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198755" algn="l"/>
                        </a:tabLst>
                      </a:pPr>
                      <a:r>
                        <a:rPr lang="en-US" alt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9.</a:t>
                      </a:r>
                      <a:r>
                        <a:rPr lang="zh-TW" altLang="en-US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品牌</a:t>
                      </a:r>
                      <a:r>
                        <a:rPr lang="zh-TW" sz="2000" kern="8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管理</a:t>
                      </a:r>
                      <a:r>
                        <a:rPr lang="en-US" sz="2000" kern="8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(2)</a:t>
                      </a:r>
                      <a:endParaRPr lang="zh-TW" sz="2000" b="1" kern="8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2000" b="1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王國雄董事長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小時</a:t>
                      </a:r>
                    </a:p>
                  </a:txBody>
                  <a:tcPr marL="68580" marR="68580" marT="0" marB="0"/>
                </a:tc>
              </a:tr>
              <a:tr h="230115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198755" algn="l"/>
                        </a:tabLst>
                      </a:pPr>
                      <a:r>
                        <a:rPr lang="en-US" alt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10.</a:t>
                      </a:r>
                      <a:r>
                        <a:rPr 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連鎖</a:t>
                      </a:r>
                      <a:r>
                        <a:rPr lang="zh-TW" sz="2000" kern="8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經營</a:t>
                      </a:r>
                      <a:endParaRPr lang="zh-TW" sz="2000" b="1" kern="8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2000" b="1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王國雄董事長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小時</a:t>
                      </a:r>
                    </a:p>
                  </a:txBody>
                  <a:tcPr marL="68580" marR="68580" marT="0" marB="0"/>
                </a:tc>
              </a:tr>
              <a:tr h="230115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198755" algn="l"/>
                        </a:tabLst>
                      </a:pPr>
                      <a:r>
                        <a:rPr lang="en-US" alt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11.</a:t>
                      </a:r>
                      <a:r>
                        <a:rPr 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服務</a:t>
                      </a:r>
                      <a:r>
                        <a:rPr lang="zh-TW" sz="2000" kern="8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品質與創新</a:t>
                      </a:r>
                      <a:endParaRPr lang="zh-TW" sz="2000" b="1" kern="8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呂佳茹老師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小時</a:t>
                      </a:r>
                    </a:p>
                  </a:txBody>
                  <a:tcPr marL="68580" marR="68580" marT="0" marB="0"/>
                </a:tc>
              </a:tr>
              <a:tr h="230115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198755" algn="l"/>
                        </a:tabLst>
                      </a:pPr>
                      <a:r>
                        <a:rPr lang="en-US" alt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12.</a:t>
                      </a:r>
                      <a:r>
                        <a:rPr lang="zh-TW" sz="2000" kern="8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人力資源</a:t>
                      </a:r>
                      <a:r>
                        <a:rPr lang="zh-TW" sz="2000" kern="8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管理</a:t>
                      </a:r>
                      <a:endParaRPr lang="zh-TW" sz="2000" b="1" kern="8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2000" b="1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林宜欣老師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小時</a:t>
                      </a:r>
                    </a:p>
                  </a:txBody>
                  <a:tcPr marL="68580" marR="68580" marT="0" marB="0"/>
                </a:tc>
              </a:tr>
              <a:tr h="2301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合計</a:t>
                      </a:r>
                      <a:endParaRPr lang="zh-TW" sz="2000" b="1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2000" b="1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2000" b="1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1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24</a:t>
                      </a:r>
                      <a:r>
                        <a:rPr lang="zh-TW" sz="20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小時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矩形 8"/>
          <p:cNvSpPr/>
          <p:nvPr/>
        </p:nvSpPr>
        <p:spPr>
          <a:xfrm>
            <a:off x="4468743" y="27014"/>
            <a:ext cx="20832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7835" algn="ctr">
              <a:spcBef>
                <a:spcPts val="600"/>
              </a:spcBef>
              <a:spcAft>
                <a:spcPts val="0"/>
              </a:spcAft>
            </a:pPr>
            <a:r>
              <a:rPr lang="zh-TW" altLang="zh-TW" sz="2800" b="1" kern="100" dirty="0" smtClean="0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課程設計</a:t>
            </a:r>
            <a:endParaRPr lang="zh-TW" altLang="zh-TW" sz="2800" kern="1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346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8530" y="5606956"/>
            <a:ext cx="2659876" cy="1251043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202" y="5691883"/>
            <a:ext cx="1041995" cy="104199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64231" y="467866"/>
            <a:ext cx="9960796" cy="672565"/>
          </a:xfrm>
        </p:spPr>
        <p:txBody>
          <a:bodyPr>
            <a:normAutofit fontScale="90000"/>
          </a:bodyPr>
          <a:lstStyle/>
          <a:p>
            <a:r>
              <a:rPr lang="zh-TW" altLang="en-US" b="1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報名資格</a:t>
            </a:r>
            <a:endParaRPr lang="zh-TW" altLang="en-US" dirty="0">
              <a:solidFill>
                <a:schemeClr val="accent2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64231" y="1644043"/>
            <a:ext cx="8131140" cy="3576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TW" altLang="en-US" sz="28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休憩系</a:t>
            </a:r>
            <a:r>
              <a:rPr lang="en-US" altLang="zh-TW" sz="28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2-4</a:t>
            </a:r>
            <a:r>
              <a:rPr lang="zh-TW" altLang="en-US" sz="28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年級日間部學生限定，限</a:t>
            </a:r>
            <a:r>
              <a:rPr lang="en-US" altLang="zh-TW" sz="28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25</a:t>
            </a:r>
            <a:r>
              <a:rPr lang="zh-TW" altLang="en-US" sz="28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名</a:t>
            </a:r>
            <a:endParaRPr lang="en-US" altLang="zh-TW" sz="2800" b="1" dirty="0" smtClean="0">
              <a:solidFill>
                <a:srgbClr val="7030A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altLang="zh-TW" sz="2800" b="1" dirty="0">
              <a:solidFill>
                <a:srgbClr val="7030A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學業成績優良。</a:t>
            </a:r>
            <a:endParaRPr lang="en-US" altLang="zh-TW" sz="28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各課程出席率超過</a:t>
            </a: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80%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8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具強烈學習企圖心。</a:t>
            </a:r>
            <a:endParaRPr lang="en-US" altLang="zh-TW" sz="28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具咖啡館經驗優先考慮。</a:t>
            </a:r>
            <a:endParaRPr lang="en-US" altLang="zh-TW" sz="28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altLang="zh-TW" sz="28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0985" y="305638"/>
            <a:ext cx="4355089" cy="2173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24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8530" y="5606956"/>
            <a:ext cx="2659876" cy="1251043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202" y="5691883"/>
            <a:ext cx="1041995" cy="104199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64231" y="467866"/>
            <a:ext cx="9960796" cy="672565"/>
          </a:xfrm>
        </p:spPr>
        <p:txBody>
          <a:bodyPr>
            <a:normAutofit fontScale="90000"/>
          </a:bodyPr>
          <a:lstStyle/>
          <a:p>
            <a:r>
              <a:rPr lang="zh-TW" altLang="en-US" b="1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報名</a:t>
            </a:r>
            <a:r>
              <a:rPr lang="en-US" altLang="zh-TW" b="1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b="1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面試資訊</a:t>
            </a:r>
            <a:endParaRPr lang="zh-TW" altLang="en-US" dirty="0">
              <a:solidFill>
                <a:schemeClr val="accent2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53507" y="2724172"/>
            <a:ext cx="9987778" cy="40924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TW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報名時間：</a:t>
            </a:r>
            <a:r>
              <a:rPr lang="en-US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2016/01/06(</a:t>
            </a:r>
            <a:r>
              <a:rPr lang="zh-TW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en-US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12:30 </a:t>
            </a:r>
            <a:r>
              <a:rPr lang="zh-TW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</a:t>
            </a:r>
            <a:r>
              <a:rPr lang="en-US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02/19(</a:t>
            </a:r>
            <a:r>
              <a:rPr lang="zh-TW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五</a:t>
            </a:r>
            <a:r>
              <a:rPr lang="en-US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16:00</a:t>
            </a:r>
            <a:r>
              <a:rPr lang="zh-TW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止 洽系辦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8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1200"/>
              </a:spcBef>
            </a:pPr>
            <a:r>
              <a:rPr lang="zh-TW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面試時間：</a:t>
            </a:r>
            <a:r>
              <a:rPr lang="en-US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2016/02/22(</a:t>
            </a:r>
            <a:r>
              <a:rPr lang="zh-TW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en-US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r>
              <a:rPr lang="zh-TW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時間地點另行</a:t>
            </a:r>
            <a:r>
              <a:rPr lang="zh-TW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公告</a:t>
            </a:r>
            <a:endParaRPr lang="en-US" altLang="zh-TW" sz="28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請著合宜服裝</a:t>
            </a:r>
            <a:endParaRPr lang="en-US" altLang="zh-TW" sz="28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準備個人簡歷 </a:t>
            </a: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努力說服審查委員非你</a:t>
            </a: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妳莫屬</a:t>
            </a: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自信而愉快的笑容</a:t>
            </a:r>
            <a:endParaRPr lang="en-US" altLang="zh-TW" sz="28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</a:t>
            </a:r>
            <a:endParaRPr lang="zh-TW" altLang="zh-TW" sz="28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altLang="zh-TW" sz="28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altLang="zh-TW" sz="28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6901" y="285591"/>
            <a:ext cx="2991567" cy="1994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14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8530" y="5606956"/>
            <a:ext cx="2659876" cy="1251043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202" y="5691883"/>
            <a:ext cx="1041995" cy="104199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64231" y="467866"/>
            <a:ext cx="9960796" cy="672565"/>
          </a:xfrm>
        </p:spPr>
        <p:txBody>
          <a:bodyPr>
            <a:normAutofit fontScale="90000"/>
          </a:bodyPr>
          <a:lstStyle/>
          <a:p>
            <a:r>
              <a:rPr lang="zh-TW" altLang="en-US" b="1" dirty="0" smtClean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上課資訊</a:t>
            </a:r>
            <a:endParaRPr lang="zh-TW" altLang="en-US" dirty="0">
              <a:solidFill>
                <a:schemeClr val="accent2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64231" y="1661126"/>
            <a:ext cx="9987778" cy="5124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上課</a:t>
            </a:r>
            <a:r>
              <a:rPr lang="zh-TW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時間：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週二 </a:t>
            </a: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16:30-18:30</a:t>
            </a:r>
            <a:endParaRPr lang="en-US" altLang="zh-TW" sz="28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基本規範</a:t>
            </a:r>
            <a:r>
              <a:rPr lang="zh-TW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材料費</a:t>
            </a:r>
            <a:endParaRPr lang="en-US" altLang="zh-TW" sz="28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零缺席保證金</a:t>
            </a:r>
            <a:endParaRPr lang="en-US" altLang="zh-TW" sz="28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嚴禁遲到早退</a:t>
            </a:r>
            <a:endParaRPr lang="en-US" altLang="zh-TW" sz="28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未來協助</a:t>
            </a: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休憩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系咖啡相關活動</a:t>
            </a:r>
            <a:endParaRPr lang="en-US" altLang="zh-TW" sz="28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altLang="zh-TW" sz="28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</a:t>
            </a:r>
            <a:endParaRPr lang="en-US" altLang="zh-TW" sz="28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    </a:t>
            </a:r>
            <a:endParaRPr lang="zh-TW" altLang="zh-TW" sz="28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altLang="zh-TW" sz="28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altLang="zh-TW" sz="28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4155" y="804148"/>
            <a:ext cx="3228624" cy="2821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96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5544" y="2833740"/>
            <a:ext cx="4311721" cy="3314636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2545421" y="965771"/>
            <a:ext cx="66319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逗陣來創業吧</a:t>
            </a:r>
            <a:r>
              <a:rPr lang="en-US" altLang="zh-TW" sz="8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!</a:t>
            </a:r>
            <a:endParaRPr lang="zh-TW" altLang="en-US" sz="8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25294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754</Words>
  <Application>Microsoft Office PowerPoint</Application>
  <PresentationFormat>寬螢幕</PresentationFormat>
  <Paragraphs>151</Paragraphs>
  <Slides>16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24" baseType="lpstr">
      <vt:lpstr>Arial Unicode MS</vt:lpstr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休憩系咖啡達人創業學程說明會</vt:lpstr>
      <vt:lpstr>PowerPoint 簡報</vt:lpstr>
      <vt:lpstr>PowerPoint 簡報</vt:lpstr>
      <vt:lpstr>PowerPoint 簡報</vt:lpstr>
      <vt:lpstr>PowerPoint 簡報</vt:lpstr>
      <vt:lpstr>休憩系咖啡達人創業講座 </vt:lpstr>
      <vt:lpstr>ABOUT 成真咖啡 </vt:lpstr>
      <vt:lpstr>王國雄董事長 </vt:lpstr>
      <vt:lpstr>莊宏彰老師 </vt:lpstr>
      <vt:lpstr>劉邦禹老師</vt:lpstr>
      <vt:lpstr>周光禹 副總經理 </vt:lpstr>
      <vt:lpstr>PowerPoint 簡報</vt:lpstr>
      <vt:lpstr>報名資格</vt:lpstr>
      <vt:lpstr>報名/面試資訊</vt:lpstr>
      <vt:lpstr>上課資訊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休憩系咖啡達人創業學程</dc:title>
  <dc:creator>Yi Hsin</dc:creator>
  <cp:lastModifiedBy>Yi Hsin</cp:lastModifiedBy>
  <cp:revision>19</cp:revision>
  <dcterms:created xsi:type="dcterms:W3CDTF">2016-01-07T14:16:08Z</dcterms:created>
  <dcterms:modified xsi:type="dcterms:W3CDTF">2016-01-18T02:24:15Z</dcterms:modified>
</cp:coreProperties>
</file>